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4"/>
  </p:notesMasterIdLst>
  <p:handoutMasterIdLst>
    <p:handoutMasterId r:id="rId15"/>
  </p:handoutMasterIdLst>
  <p:sldIdLst>
    <p:sldId id="347" r:id="rId2"/>
    <p:sldId id="339" r:id="rId3"/>
    <p:sldId id="349" r:id="rId4"/>
    <p:sldId id="350" r:id="rId5"/>
    <p:sldId id="351" r:id="rId6"/>
    <p:sldId id="352" r:id="rId7"/>
    <p:sldId id="353" r:id="rId8"/>
    <p:sldId id="354" r:id="rId9"/>
    <p:sldId id="355" r:id="rId10"/>
    <p:sldId id="356" r:id="rId11"/>
    <p:sldId id="357" r:id="rId12"/>
    <p:sldId id="358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97" autoAdjust="0"/>
    <p:restoredTop sz="86400" autoAdjust="0"/>
  </p:normalViewPr>
  <p:slideViewPr>
    <p:cSldViewPr>
      <p:cViewPr varScale="1">
        <p:scale>
          <a:sx n="62" d="100"/>
          <a:sy n="62" d="100"/>
        </p:scale>
        <p:origin x="72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t>7/24/2018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5453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59324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90506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90600" y="3200400"/>
            <a:ext cx="199068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6172200" y="3200400"/>
            <a:ext cx="23622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2057400" cy="1219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Section 3.5 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 fontScale="92500" lnSpcReduction="10000"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4000" dirty="0">
                <a:solidFill>
                  <a:schemeClr val="bg1"/>
                </a:solidFill>
                <a:ea typeface="Arial Black"/>
              </a:rPr>
              <a:t>Chapter 3</a:t>
            </a:r>
            <a:endParaRPr lang="en-US" sz="3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7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we detect </a:t>
            </a:r>
            <a:r>
              <a:rPr lang="en-US" dirty="0" err="1"/>
              <a:t>multicollinearity</a:t>
            </a:r>
            <a:r>
              <a:rPr lang="en-US" dirty="0" smtClean="0"/>
              <a:t>? (2 of 2)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203964" y="1407393"/>
            <a:ext cx="8754777" cy="148820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/>
              <a:t>Look at a correlation matrix of the </a:t>
            </a:r>
            <a:r>
              <a:rPr lang="en-US" i="1" dirty="0" smtClean="0"/>
              <a:t>predictors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Compute the </a:t>
            </a:r>
            <a:r>
              <a:rPr lang="en-US" i="1" dirty="0" smtClean="0"/>
              <a:t>Variance Inflation Factor </a:t>
            </a:r>
            <a:r>
              <a:rPr lang="en-US" dirty="0" smtClean="0"/>
              <a:t>(VIF).</a:t>
            </a:r>
          </a:p>
          <a:p>
            <a:pPr marL="0" indent="5370513">
              <a:buNone/>
            </a:pPr>
            <a:r>
              <a:rPr lang="en-US" altLang="en-US" dirty="0" smtClean="0"/>
              <a:t>(Beware if VIF &gt; 5)</a:t>
            </a:r>
            <a:endParaRPr lang="en-US" altLang="en-US" dirty="0"/>
          </a:p>
        </p:txBody>
      </p:sp>
      <p:graphicFrame>
        <p:nvGraphicFramePr>
          <p:cNvPr id="2" name="Object 1" descr="An equation reads, VIF equals 1 over 1 minus R superscript 2 subscript i.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99214554"/>
              </p:ext>
            </p:extLst>
          </p:nvPr>
        </p:nvGraphicFramePr>
        <p:xfrm>
          <a:off x="1066800" y="3276600"/>
          <a:ext cx="1738312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8" name="Equation" r:id="rId3" imgW="850680" imgH="431640" progId="Equation.DSMT4">
                  <p:embed/>
                </p:oleObj>
              </mc:Choice>
              <mc:Fallback>
                <p:oleObj name="Equation" r:id="rId3" imgW="850680" imgH="431640" progId="Equation.DSMT4">
                  <p:embed/>
                  <p:pic>
                    <p:nvPicPr>
                      <p:cNvPr id="0" name="Object 12" descr="VIF equals 1 over 1 minus R subscript i squared where R subscript i squared is for predicting X subscript i using the other predictors. VIF is greater than 5 if and only if R subscript i squared  greater than 80 percent.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276600"/>
                        <a:ext cx="1738312" cy="884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315784" y="4160837"/>
            <a:ext cx="8447216" cy="1935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dirty="0"/>
              <a:t>where </a:t>
            </a:r>
            <a:r>
              <a:rPr lang="en-US" altLang="en-US" i="1" dirty="0"/>
              <a:t>R</a:t>
            </a:r>
            <a:r>
              <a:rPr lang="en-US" altLang="en-US" i="1" baseline="-25000" dirty="0"/>
              <a:t>i</a:t>
            </a:r>
            <a:r>
              <a:rPr lang="en-US" altLang="en-US" baseline="30000" dirty="0"/>
              <a:t>2</a:t>
            </a:r>
            <a:r>
              <a:rPr lang="en-US" altLang="en-US" dirty="0"/>
              <a:t> is for predicting </a:t>
            </a:r>
            <a:r>
              <a:rPr lang="en-US" altLang="en-US" i="1" dirty="0"/>
              <a:t>X</a:t>
            </a:r>
            <a:r>
              <a:rPr lang="en-US" altLang="en-US" i="1" baseline="-25000" dirty="0"/>
              <a:t>i</a:t>
            </a:r>
            <a:r>
              <a:rPr lang="en-US" altLang="en-US" dirty="0"/>
              <a:t> using the </a:t>
            </a:r>
            <a:r>
              <a:rPr lang="en-US" altLang="en-US" i="1" dirty="0"/>
              <a:t>other predictors</a:t>
            </a:r>
            <a:r>
              <a:rPr lang="en-US" altLang="en-US" dirty="0" smtClean="0"/>
              <a:t>.</a:t>
            </a:r>
          </a:p>
          <a:p>
            <a:pPr marL="0" indent="0">
              <a:buNone/>
            </a:pPr>
            <a:r>
              <a:rPr lang="en-US" altLang="en-US" dirty="0"/>
              <a:t>VIF &gt; 5 </a:t>
            </a:r>
            <a:r>
              <a:rPr lang="en-US" altLang="en-US" dirty="0">
                <a:sym typeface="Symbol" panose="05050102010706020507" pitchFamily="18" charset="2"/>
              </a:rPr>
              <a:t>⇔ </a:t>
            </a:r>
            <a:r>
              <a:rPr lang="en-US" altLang="en-US" i="1" dirty="0">
                <a:sym typeface="Symbol" panose="05050102010706020507" pitchFamily="18" charset="2"/>
              </a:rPr>
              <a:t>R</a:t>
            </a:r>
            <a:r>
              <a:rPr lang="en-US" altLang="en-US" i="1" baseline="-25000" dirty="0">
                <a:sym typeface="Symbol" panose="05050102010706020507" pitchFamily="18" charset="2"/>
              </a:rPr>
              <a:t>i</a:t>
            </a:r>
            <a:r>
              <a:rPr lang="en-US" altLang="en-US" baseline="30000" dirty="0">
                <a:sym typeface="Symbol" panose="05050102010706020507" pitchFamily="18" charset="2"/>
              </a:rPr>
              <a:t>2 </a:t>
            </a:r>
            <a:r>
              <a:rPr lang="en-US" altLang="en-US" dirty="0">
                <a:sym typeface="Symbol" panose="05050102010706020507" pitchFamily="18" charset="2"/>
              </a:rPr>
              <a:t>&gt;80</a:t>
            </a:r>
            <a:r>
              <a:rPr lang="en-US" altLang="en-US" dirty="0" smtClean="0">
                <a:sym typeface="Symbol" panose="05050102010706020507" pitchFamily="18" charset="2"/>
              </a:rPr>
              <a:t>%</a:t>
            </a:r>
            <a:endParaRPr lang="en-US" altLang="en-US" dirty="0" smtClean="0"/>
          </a:p>
          <a:p>
            <a:pPr marL="0" indent="0">
              <a:buNone/>
            </a:pPr>
            <a:r>
              <a:rPr lang="en-US" altLang="en-US" dirty="0" smtClean="0"/>
              <a:t>R </a:t>
            </a:r>
            <a:r>
              <a:rPr lang="en-US" altLang="en-US" dirty="0"/>
              <a:t>requires the </a:t>
            </a:r>
            <a:r>
              <a:rPr lang="en-US" altLang="en-US" dirty="0" smtClean="0"/>
              <a:t>“</a:t>
            </a:r>
            <a:r>
              <a:rPr lang="en-US" altLang="ja-JP" dirty="0" smtClean="0"/>
              <a:t>car” </a:t>
            </a:r>
            <a:r>
              <a:rPr lang="en-US" altLang="ja-JP" dirty="0"/>
              <a:t>package</a:t>
            </a:r>
            <a:r>
              <a:rPr lang="en-US" altLang="ja-JP" dirty="0" smtClean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2872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MidtermFinalA </a:t>
            </a:r>
            <a:r>
              <a:rPr lang="en-US" dirty="0"/>
              <a:t>Dataset</a:t>
            </a:r>
          </a:p>
        </p:txBody>
      </p:sp>
      <p:pic>
        <p:nvPicPr>
          <p:cNvPr id="12" name="Picture 28" descr="A text is followed by two tables.  &#10;The text reads, lesser than finalmodel equals lm open parenthesis Final is similar to Midterm plus Quiz plus Class,dataequalsMidtermFinalA close parenthesis&#10;Lesser than summary open parenthesis finalmodel close parenthesis &#10;A table below shows data in five columns and four rows.&#10;The column head of the table reads: Estimate, Std. Error, t value, Pr open parenthesis lesser than absolute value of t close parenthesis.&#10;The data of the table are as follows:&#10;Row 1: open parenthesis Intercept close parenthesis - Estimate, 19.1582; Std. Error, 9.6787; t value, 1.979; Pr open parenthesis lesser than absolute value of t close parenthesis, 0.058.&#10;Row 2: Midterm - Estimate, 1.2713; Std. Error, 1.0907; t value, 1.166; Pr open parenthesis lesser than absolute value of t close parenthesis, 0.254.&#10;Row 3: Quiz - Estimate, 0.4992; Std. Error, 2.0238; t value, 0.247; Pr open parenthesis lesser than absolute value of t close parenthesis, 0.807.&#10;Row 4: Class - Estimate, negative 0.1175; Std. Error, 0.2318; t value, negative 0.507; Pr open parenthesis lesser than absolute value of t close parenthesis, 0.616.&#10;Lesser than library open parenthesis car close parenthesis &#10;Lesser than vif open parenthesis finalmodel close parenthesis&#10;Midterm: 19.284035; Quiz: 18.809832; Class: 1.115829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1447800"/>
            <a:ext cx="6100723" cy="2463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Object 8" descr="An equation reads, VIF subscript Midterm equals 1 over 1 minus 0.9481 equals 19.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070586"/>
              </p:ext>
            </p:extLst>
          </p:nvPr>
        </p:nvGraphicFramePr>
        <p:xfrm>
          <a:off x="5449150" y="3200400"/>
          <a:ext cx="3390050" cy="72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3" name="Equation" r:id="rId5" imgW="1854000" imgH="393480" progId="Equation.DSMT4">
                  <p:embed/>
                </p:oleObj>
              </mc:Choice>
              <mc:Fallback>
                <p:oleObj name="Equation" r:id="rId5" imgW="1854000" imgH="393480" progId="Equation.DSMT4">
                  <p:embed/>
                  <p:pic>
                    <p:nvPicPr>
                      <p:cNvPr id="0" name="Object 16" descr="VIF subscript Midterm equals 1 over 1 minus 0.9481 equals 19.3. 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9150" y="3200400"/>
                        <a:ext cx="3390050" cy="72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9" descr="A line reads, lm open parenthesis formula equals Midterm is similar to Quiz plus Class, data equals MidtermFinalA close parenthesis.&#10;A table below shows data in five columns and three rows.&#10;The column head of the table reads: Estimate, Std. Error, t value, Pr open parenthesis lesser than absolute value of t close parenthesis.&#10;The data of the table are as follows:&#10;Row 1: open parenthesis Intercept close parenthesis - Estimate, 2.95679; Std. Error, 1.58124; t value, 1.870; Pr open parenthesis lesser than absolute value of t close parenthesis, 0.072.&#10;Row 2: Quiz - Estimate, 1.80260; Std. Error, 0.08317; t value, 21.675; Pr open parenthesis lesser than absolute value of t close parenthesis, greater than 2eminus 16 three asterisks.&#10;Row 3: Class - Estimate, 0.04837; Std. Error, 0.03912; t value, 1.237; Pr open parenthesis lesser than absolute value of t close parenthesis, 0.226.&#10;A text below reads, Residual standard error: 1.721 on 28 degrees of freedom, Multiple R-squared:  0.9481, Adjusted R-squared:  0.9444 .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4230832"/>
            <a:ext cx="6511636" cy="2017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312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to Do if You Have Multicollinearity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668095" cy="476480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/>
              <a:t>Choose a better set of </a:t>
            </a:r>
            <a:r>
              <a:rPr lang="en-US" dirty="0" smtClean="0"/>
              <a:t>predictors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Eliminate </a:t>
            </a:r>
            <a:r>
              <a:rPr lang="en-US" dirty="0"/>
              <a:t>some of the redundant predictors to leave a more independent </a:t>
            </a:r>
            <a:r>
              <a:rPr lang="en-US" dirty="0" smtClean="0"/>
              <a:t>set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Combine </a:t>
            </a:r>
            <a:r>
              <a:rPr lang="en-US" dirty="0"/>
              <a:t>predictors into a </a:t>
            </a:r>
            <a:r>
              <a:rPr lang="en-US" dirty="0" smtClean="0"/>
              <a:t>scale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“Ignore</a:t>
            </a:r>
            <a:r>
              <a:rPr lang="en-US" dirty="0"/>
              <a:t>” the </a:t>
            </a:r>
            <a:r>
              <a:rPr lang="en-US" dirty="0" smtClean="0"/>
              <a:t>individual </a:t>
            </a:r>
            <a:r>
              <a:rPr lang="en-US" dirty="0"/>
              <a:t>coefficients and </a:t>
            </a:r>
            <a:r>
              <a:rPr lang="en-US" dirty="0" smtClean="0"/>
              <a:t>tests</a:t>
            </a:r>
          </a:p>
          <a:p>
            <a:pPr marL="0" indent="0">
              <a:buNone/>
            </a:pPr>
            <a:endParaRPr lang="en-US" i="1" dirty="0" smtClean="0"/>
          </a:p>
          <a:p>
            <a:pPr marL="0" indent="0">
              <a:buNone/>
            </a:pPr>
            <a:r>
              <a:rPr lang="en-US" i="1" dirty="0" smtClean="0"/>
              <a:t>Note</a:t>
            </a:r>
            <a:r>
              <a:rPr lang="en-US" i="1" dirty="0"/>
              <a:t>: </a:t>
            </a:r>
            <a:r>
              <a:rPr lang="en-US" dirty="0"/>
              <a:t>Predictions aren’t </a:t>
            </a:r>
            <a:r>
              <a:rPr lang="en-US" i="1" dirty="0"/>
              <a:t>necessarily</a:t>
            </a:r>
            <a:r>
              <a:rPr lang="en-US" dirty="0"/>
              <a:t> worse if </a:t>
            </a:r>
            <a:r>
              <a:rPr lang="en-US" dirty="0" smtClean="0"/>
              <a:t>some predictors </a:t>
            </a:r>
            <a:r>
              <a:rPr lang="en-US" dirty="0"/>
              <a:t>are related—it’s just conclusions about individual terms that might be confused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69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</a:t>
            </a:r>
            <a:r>
              <a:rPr lang="en-US" dirty="0" smtClean="0"/>
              <a:t>3.5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15695" cy="4805217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Multicollinearity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	VIF</a:t>
            </a:r>
            <a:endParaRPr lang="en-US" altLang="en-US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40255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Multicollinearity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6" cy="4764808"/>
          </a:xfrm>
        </p:spPr>
        <p:txBody>
          <a:bodyPr>
            <a:no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altLang="en-US" b="1" dirty="0">
                <a:sym typeface="Symbol" panose="05050102010706020507" pitchFamily="18" charset="2"/>
              </a:rPr>
              <a:t>What is it?</a:t>
            </a:r>
          </a:p>
          <a:p>
            <a:pPr marL="465138" indent="0">
              <a:spcBef>
                <a:spcPts val="624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When two or more predictors are strongly associated with each other.</a:t>
            </a:r>
          </a:p>
          <a:p>
            <a:pPr marL="0" indent="0">
              <a:spcBef>
                <a:spcPts val="624"/>
              </a:spcBef>
              <a:buNone/>
            </a:pPr>
            <a:endParaRPr lang="en-US" altLang="en-US" dirty="0" smtClean="0">
              <a:sym typeface="Symbol" panose="05050102010706020507" pitchFamily="18" charset="2"/>
            </a:endParaRPr>
          </a:p>
          <a:p>
            <a:pPr marL="0" indent="0">
              <a:spcBef>
                <a:spcPts val="624"/>
              </a:spcBef>
              <a:buNone/>
            </a:pPr>
            <a:r>
              <a:rPr lang="en-US" altLang="en-US" b="1" dirty="0" smtClean="0">
                <a:sym typeface="Symbol" panose="05050102010706020507" pitchFamily="18" charset="2"/>
              </a:rPr>
              <a:t>Why </a:t>
            </a:r>
            <a:r>
              <a:rPr lang="en-US" altLang="en-US" b="1" dirty="0">
                <a:sym typeface="Symbol" panose="05050102010706020507" pitchFamily="18" charset="2"/>
              </a:rPr>
              <a:t>is it a problem</a:t>
            </a:r>
            <a:r>
              <a:rPr lang="en-US" altLang="en-US" b="1" dirty="0" smtClean="0">
                <a:sym typeface="Symbol" panose="05050102010706020507" pitchFamily="18" charset="2"/>
              </a:rPr>
              <a:t>?</a:t>
            </a:r>
          </a:p>
          <a:p>
            <a:pPr marL="465138" indent="0">
              <a:spcBef>
                <a:spcPts val="624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Individual coefficients </a:t>
            </a:r>
            <a:r>
              <a:rPr lang="en-US" altLang="en-US" dirty="0">
                <a:sym typeface="Symbol" panose="05050102010706020507" pitchFamily="18" charset="2"/>
              </a:rPr>
              <a:t>and t tests can be deceptive and unreliable</a:t>
            </a:r>
            <a:r>
              <a:rPr lang="en-US" altLang="en-US" dirty="0" smtClean="0">
                <a:sym typeface="Symbol" panose="05050102010706020507" pitchFamily="18" charset="2"/>
              </a:rPr>
              <a:t>.</a:t>
            </a:r>
            <a:endParaRPr lang="en-US" altLang="en-US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2949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Example: Predicting Weight Based on X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en-US" dirty="0" smtClean="0"/>
              <a:t>= </a:t>
            </a:r>
            <a:r>
              <a:rPr lang="en-US" dirty="0" err="1" smtClean="0"/>
              <a:t>Hgt</a:t>
            </a:r>
            <a:r>
              <a:rPr lang="en-US" dirty="0" smtClean="0"/>
              <a:t> </a:t>
            </a:r>
            <a:r>
              <a:rPr lang="en-US" dirty="0"/>
              <a:t>and X</a:t>
            </a:r>
            <a:r>
              <a:rPr lang="en-US" baseline="-25000" dirty="0"/>
              <a:t>2</a:t>
            </a:r>
            <a:r>
              <a:rPr lang="en-US" dirty="0"/>
              <a:t> = Inseam</a:t>
            </a:r>
          </a:p>
        </p:txBody>
      </p:sp>
      <p:graphicFrame>
        <p:nvGraphicFramePr>
          <p:cNvPr id="3" name="Object 2" descr="The line reads, Model hash 1: W hat equals negative 240 plus 3 into Hgt plus 6 into Inseam.&#10;The next line reads, Model hash 2: W hat equals negative 192 minus 5 into Hgt plus 22 into Inseam.&#10;The next line reads, Model hash 3: W hat equals negative 349 plus 21 into Hgt minus 30 into Inseam.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16260401"/>
              </p:ext>
            </p:extLst>
          </p:nvPr>
        </p:nvGraphicFramePr>
        <p:xfrm>
          <a:off x="1371600" y="2514600"/>
          <a:ext cx="6424613" cy="226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1" name="Equation" r:id="rId3" imgW="2882880" imgH="1015920" progId="Equation.DSMT4">
                  <p:embed/>
                </p:oleObj>
              </mc:Choice>
              <mc:Fallback>
                <p:oleObj name="Equation" r:id="rId3" imgW="2882880" imgH="1015920" progId="Equation.DSMT4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514600"/>
                        <a:ext cx="6424613" cy="226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203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Effects of Multicollinearity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36401" y="1428202"/>
            <a:ext cx="8831739" cy="47676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If predictors are highly correlated among themselves: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The regression coefficients and tests can be extremely variable and difficult to interpret </a:t>
            </a:r>
            <a:r>
              <a:rPr lang="en-US" dirty="0" smtClean="0"/>
              <a:t>individually.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One </a:t>
            </a:r>
            <a:r>
              <a:rPr lang="en-US" dirty="0"/>
              <a:t>variable alone might work as well as many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52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Project Team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668096" cy="4688607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Skills needed: </a:t>
            </a:r>
            <a:r>
              <a:rPr lang="en-US" dirty="0"/>
              <a:t>Bio, Lab, Stat, Computing, </a:t>
            </a:r>
            <a:r>
              <a:rPr lang="en-US" dirty="0" smtClean="0"/>
              <a:t>Writing</a:t>
            </a:r>
          </a:p>
          <a:p>
            <a:pPr marL="0" indent="465138">
              <a:buNone/>
            </a:pPr>
            <a:endParaRPr lang="en-US" dirty="0" smtClean="0"/>
          </a:p>
          <a:p>
            <a:pPr marL="0" indent="465138">
              <a:buNone/>
            </a:pPr>
            <a:r>
              <a:rPr lang="en-US" dirty="0" smtClean="0"/>
              <a:t>Alphonse</a:t>
            </a:r>
            <a:r>
              <a:rPr lang="en-US" dirty="0" smtClean="0"/>
              <a:t>: Bio, Lab</a:t>
            </a:r>
          </a:p>
          <a:p>
            <a:pPr marL="0" indent="465138">
              <a:buNone/>
            </a:pPr>
            <a:r>
              <a:rPr lang="en-US" dirty="0" smtClean="0"/>
              <a:t>Bertha: Computing</a:t>
            </a:r>
            <a:r>
              <a:rPr lang="en-US" dirty="0"/>
              <a:t>, Stat</a:t>
            </a:r>
          </a:p>
          <a:p>
            <a:pPr marL="0" indent="465138">
              <a:buNone/>
            </a:pPr>
            <a:r>
              <a:rPr lang="en-US" dirty="0" smtClean="0"/>
              <a:t>Claude: Bio</a:t>
            </a:r>
            <a:r>
              <a:rPr lang="en-US" dirty="0"/>
              <a:t>, Lab, Writing</a:t>
            </a:r>
          </a:p>
          <a:p>
            <a:pPr marL="0" indent="465138">
              <a:buNone/>
            </a:pPr>
            <a:r>
              <a:rPr lang="en-US" dirty="0" smtClean="0"/>
              <a:t>Daphne: Lab</a:t>
            </a:r>
            <a:r>
              <a:rPr lang="en-US" dirty="0"/>
              <a:t>, Writing</a:t>
            </a:r>
          </a:p>
          <a:p>
            <a:pPr marL="0" indent="465138">
              <a:buNone/>
            </a:pPr>
            <a:r>
              <a:rPr lang="en-US" dirty="0" smtClean="0"/>
              <a:t>Ernie: Bio</a:t>
            </a:r>
            <a:r>
              <a:rPr lang="en-US" dirty="0"/>
              <a:t>, Lab, Computing</a:t>
            </a:r>
          </a:p>
          <a:p>
            <a:pPr marL="0" indent="465138">
              <a:buNone/>
            </a:pPr>
            <a:r>
              <a:rPr lang="en-US" dirty="0"/>
              <a:t>Fred: </a:t>
            </a:r>
            <a:r>
              <a:rPr lang="en-US" dirty="0" smtClean="0"/>
              <a:t>Stat</a:t>
            </a:r>
            <a:r>
              <a:rPr lang="en-US" dirty="0"/>
              <a:t>, </a:t>
            </a:r>
            <a:r>
              <a:rPr lang="en-US" dirty="0" smtClean="0"/>
              <a:t>Writing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04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we detect </a:t>
            </a:r>
            <a:r>
              <a:rPr lang="en-US" dirty="0" err="1"/>
              <a:t>multicollinearity</a:t>
            </a:r>
            <a:r>
              <a:rPr lang="en-US" dirty="0" smtClean="0"/>
              <a:t>? (1 of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668095" cy="4688607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en-US" dirty="0" smtClean="0"/>
              <a:t>Look </a:t>
            </a:r>
            <a:r>
              <a:rPr lang="en-US" dirty="0"/>
              <a:t>at a correlation matrix of the </a:t>
            </a:r>
            <a:r>
              <a:rPr lang="en-US" i="1" dirty="0"/>
              <a:t>predictors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643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Correlation Matrix for </a:t>
            </a:r>
            <a:r>
              <a:rPr lang="en-US" dirty="0" err="1"/>
              <a:t>MidtermFinalA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Example: </a:t>
            </a:r>
            <a:r>
              <a:rPr lang="en-US" b="1" dirty="0"/>
              <a:t>MidtermFinalA.csv</a:t>
            </a:r>
            <a:r>
              <a:rPr lang="en-US" dirty="0"/>
              <a:t> includes </a:t>
            </a:r>
            <a:r>
              <a:rPr lang="en-US" b="1" dirty="0"/>
              <a:t>Quiz</a:t>
            </a:r>
            <a:r>
              <a:rPr lang="en-US" dirty="0"/>
              <a:t> average and </a:t>
            </a:r>
            <a:r>
              <a:rPr lang="en-US" b="1" dirty="0"/>
              <a:t>Class</a:t>
            </a:r>
            <a:r>
              <a:rPr lang="en-US" dirty="0"/>
              <a:t> participation scores, along with </a:t>
            </a:r>
            <a:r>
              <a:rPr lang="en-US" b="1" dirty="0"/>
              <a:t>Midterm</a:t>
            </a:r>
            <a:r>
              <a:rPr lang="en-US" dirty="0"/>
              <a:t> grade as predictors of </a:t>
            </a:r>
            <a:r>
              <a:rPr lang="en-US" b="1" dirty="0"/>
              <a:t>Final</a:t>
            </a:r>
            <a:r>
              <a:rPr lang="en-US" dirty="0"/>
              <a:t> exam score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7" name="Picture 2" descr="A text is followed by a table. The text reads, lesser than options open parenthesis digits equals 3 close parenthesis&#10;cor open parenthesis MidtermFinalA open square bracket 2: 5 close square bracket close parenthesis&#10;A table below shows data in five columns and four rows.&#10;The column head of the table reads: Midterm, Final, Quiz, Class.&#10;The data of the table are as follows:&#10;Row 1: Midterm - Midterm, 1.000; 0.754; Final, 0.972; Quiz, Class, 0.279. A callout reading A possible problem three dots points toward the number 0.972 in the first row.&#10;Row 2: Final - Midterm, 0.754; Final, 1.000; Quiz, 0.743; Class, 0.144.&#10;Row 3: Quiz - Midterm, 0.972; Final, 0.743; Quiz, 1.000; Class, 0.234.&#10;Row 4: Class - Midterm, 0.279; Final, 0.144; Quiz, 0.234; Class, 1.000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2460" y="3502728"/>
            <a:ext cx="8659852" cy="2338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957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Multicollinearity: Simulation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668095" cy="4764807"/>
          </a:xfrm>
        </p:spPr>
        <p:txBody>
          <a:bodyPr>
            <a:norm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dirty="0"/>
              <a:t>We have already simulated a model for exam scores</a:t>
            </a:r>
            <a:r>
              <a:rPr lang="en-US" dirty="0" smtClean="0"/>
              <a:t>:</a:t>
            </a:r>
          </a:p>
          <a:p>
            <a:pPr marL="0" indent="465138">
              <a:spcBef>
                <a:spcPts val="624"/>
              </a:spcBef>
              <a:buNone/>
            </a:pPr>
            <a:r>
              <a:rPr lang="en-US" altLang="en-US" dirty="0" smtClean="0"/>
              <a:t>Final </a:t>
            </a:r>
            <a:r>
              <a:rPr lang="en-US" altLang="en-US" dirty="0"/>
              <a:t>= 20 + 1.5*Midterm + </a:t>
            </a:r>
            <a:r>
              <a:rPr lang="en-US" altLang="en-US" i="1" dirty="0" smtClean="0">
                <a:sym typeface="Symbol" panose="05050102010706020507" pitchFamily="18" charset="2"/>
              </a:rPr>
              <a:t>ε</a:t>
            </a:r>
          </a:p>
          <a:p>
            <a:pPr marL="0" indent="0">
              <a:spcBef>
                <a:spcPts val="624"/>
              </a:spcBef>
              <a:buNone/>
            </a:pPr>
            <a:endParaRPr lang="en-US" dirty="0" smtClean="0"/>
          </a:p>
          <a:p>
            <a:pPr marL="0" indent="0">
              <a:spcBef>
                <a:spcPts val="624"/>
              </a:spcBef>
              <a:buNone/>
            </a:pPr>
            <a:r>
              <a:rPr lang="en-US" dirty="0" smtClean="0"/>
              <a:t>Add </a:t>
            </a:r>
            <a:r>
              <a:rPr lang="en-US" dirty="0"/>
              <a:t>two more predictors:</a:t>
            </a:r>
          </a:p>
          <a:p>
            <a:pPr marL="0" indent="465138">
              <a:spcBef>
                <a:spcPts val="624"/>
              </a:spcBef>
              <a:buNone/>
            </a:pPr>
            <a:r>
              <a:rPr lang="en-US" i="1" dirty="0" smtClean="0"/>
              <a:t>X</a:t>
            </a:r>
            <a:r>
              <a:rPr lang="en-US" baseline="-25000" dirty="0" smtClean="0"/>
              <a:t>2</a:t>
            </a:r>
            <a:r>
              <a:rPr lang="en-US" dirty="0"/>
              <a:t> </a:t>
            </a:r>
            <a:r>
              <a:rPr lang="en-US" dirty="0" smtClean="0"/>
              <a:t>= </a:t>
            </a:r>
            <a:r>
              <a:rPr lang="en-US" dirty="0"/>
              <a:t>quiz </a:t>
            </a:r>
            <a:r>
              <a:rPr lang="en-US" dirty="0" smtClean="0"/>
              <a:t>average </a:t>
            </a:r>
            <a:r>
              <a:rPr lang="en-US" dirty="0"/>
              <a:t>(related to midterm</a:t>
            </a:r>
            <a:r>
              <a:rPr lang="en-US" dirty="0" smtClean="0"/>
              <a:t>)</a:t>
            </a:r>
            <a:endParaRPr lang="en-US" i="1" dirty="0"/>
          </a:p>
          <a:p>
            <a:pPr marL="0" indent="465138">
              <a:spcBef>
                <a:spcPts val="624"/>
              </a:spcBef>
              <a:buNone/>
            </a:pPr>
            <a:r>
              <a:rPr lang="en-US" i="1" dirty="0" smtClean="0"/>
              <a:t>X</a:t>
            </a:r>
            <a:r>
              <a:rPr lang="en-US" baseline="-25000" dirty="0" smtClean="0"/>
              <a:t>3 </a:t>
            </a:r>
            <a:r>
              <a:rPr lang="en-US" dirty="0" smtClean="0"/>
              <a:t>= </a:t>
            </a:r>
            <a:r>
              <a:rPr lang="en-US" dirty="0"/>
              <a:t>class </a:t>
            </a:r>
            <a:r>
              <a:rPr lang="en-US" dirty="0" smtClean="0"/>
              <a:t>participation (independent)</a:t>
            </a:r>
          </a:p>
          <a:p>
            <a:pPr marL="0" indent="0">
              <a:spcBef>
                <a:spcPts val="624"/>
              </a:spcBef>
              <a:buNone/>
            </a:pPr>
            <a:endParaRPr lang="en-US" altLang="ja-JP" dirty="0" smtClean="0"/>
          </a:p>
          <a:p>
            <a:pPr marL="0" indent="0">
              <a:spcBef>
                <a:spcPts val="624"/>
              </a:spcBef>
              <a:buNone/>
            </a:pPr>
            <a:r>
              <a:rPr lang="en-US" altLang="ja-JP" dirty="0" smtClean="0"/>
              <a:t>Try </a:t>
            </a:r>
            <a:r>
              <a:rPr lang="en-US" altLang="ja-JP" dirty="0"/>
              <a:t>it with </a:t>
            </a:r>
            <a:r>
              <a:rPr lang="en-US" altLang="ja-JP" dirty="0" smtClean="0"/>
              <a:t>“</a:t>
            </a:r>
            <a:r>
              <a:rPr lang="en-US" altLang="ja-JP" dirty="0" err="1" smtClean="0"/>
              <a:t>SimMultiFinal.R</a:t>
            </a:r>
            <a:r>
              <a:rPr lang="en-US" altLang="ja-JP" dirty="0" smtClean="0"/>
              <a:t>”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7433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2301</TotalTime>
  <Words>360</Words>
  <Application>Microsoft Office PowerPoint</Application>
  <PresentationFormat>On-screen Show (4:3)</PresentationFormat>
  <Paragraphs>57</Paragraphs>
  <Slides>12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ＭＳ Ｐゴシック</vt:lpstr>
      <vt:lpstr>Arial</vt:lpstr>
      <vt:lpstr>Arial Black</vt:lpstr>
      <vt:lpstr>Calibri</vt:lpstr>
      <vt:lpstr>Courier New</vt:lpstr>
      <vt:lpstr>Symbol</vt:lpstr>
      <vt:lpstr>Wingdings</vt:lpstr>
      <vt:lpstr>bergerinvitels3e_lectureslides_ch01_final</vt:lpstr>
      <vt:lpstr>Equation</vt:lpstr>
      <vt:lpstr>Section 3.5 </vt:lpstr>
      <vt:lpstr>Section 3.5</vt:lpstr>
      <vt:lpstr>Multicollinearity</vt:lpstr>
      <vt:lpstr>Example: Predicting Weight Based on X1 = Hgt and X2 = Inseam</vt:lpstr>
      <vt:lpstr>Effects of Multicollinearity</vt:lpstr>
      <vt:lpstr>Example: Project Team</vt:lpstr>
      <vt:lpstr>How do we detect multicollinearity? (1 of 2)</vt:lpstr>
      <vt:lpstr>Correlation Matrix for MidtermFinalA</vt:lpstr>
      <vt:lpstr>Multicollinearity: Simulation</vt:lpstr>
      <vt:lpstr>How do we detect multicollinearity? (2 of 2)</vt:lpstr>
      <vt:lpstr>MidtermFinalA Dataset</vt:lpstr>
      <vt:lpstr>What to Do if You Have Multicollinearity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3.5</dc:title>
  <dc:creator>Canon</dc:creator>
  <cp:lastModifiedBy>Newton, Andy</cp:lastModifiedBy>
  <cp:revision>452</cp:revision>
  <dcterms:created xsi:type="dcterms:W3CDTF">2015-10-23T14:29:37Z</dcterms:created>
  <dcterms:modified xsi:type="dcterms:W3CDTF">2018-07-24T14:38:48Z</dcterms:modified>
</cp:coreProperties>
</file>